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318" r:id="rId5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8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8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0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5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2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6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0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6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46992-0DF0-47E0-9F53-2D3CE32006F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9FE6D-E6CD-4183-A0C5-AF6FDC6E0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3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yergin@paulding.k12.ga.us" TargetMode="External"/><Relationship Id="rId3" Type="http://schemas.openxmlformats.org/officeDocument/2006/relationships/hyperlink" Target="mailto:lcarson@Paulding.k12.ga.us" TargetMode="External"/><Relationship Id="rId7" Type="http://schemas.openxmlformats.org/officeDocument/2006/relationships/hyperlink" Target="mailto:rwalton@paulding.k12.ga.u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mittelman@paulding.k12.ga.us" TargetMode="External"/><Relationship Id="rId5" Type="http://schemas.openxmlformats.org/officeDocument/2006/relationships/hyperlink" Target="mailto:stking@Paulding.k12.ga.us" TargetMode="External"/><Relationship Id="rId4" Type="http://schemas.openxmlformats.org/officeDocument/2006/relationships/hyperlink" Target="mailto:jtallman@Paulding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Slide04.jpg">
            <a:extLst>
              <a:ext uri="{FF2B5EF4-FFF2-40B4-BE49-F238E27FC236}">
                <a16:creationId xmlns:a16="http://schemas.microsoft.com/office/drawing/2014/main" id="{FA7F9962-2C29-47FD-BB13-6877A818D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960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Rectangle 2">
            <a:extLst>
              <a:ext uri="{FF2B5EF4-FFF2-40B4-BE49-F238E27FC236}">
                <a16:creationId xmlns:a16="http://schemas.microsoft.com/office/drawing/2014/main" id="{384FE251-931D-492B-B59A-6793C1629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63" y="1481138"/>
            <a:ext cx="5468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dirty="0">
                <a:solidFill>
                  <a:schemeClr val="bg1"/>
                </a:solidFill>
                <a:latin typeface="KG Be Still And Know" charset="0"/>
              </a:rPr>
              <a:t>The Week of 8/17-8/21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4FC800F-33F1-4000-ABEB-1AF3CE1FF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663" y="2592388"/>
            <a:ext cx="2836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chemeClr val="bg1"/>
                </a:solidFill>
                <a:latin typeface="KG Be Still And Know" charset="0"/>
              </a:rPr>
              <a:t>Reading and Writing 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F35DD4FA-D25C-45BA-B85F-162F65F67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8338" y="2592388"/>
            <a:ext cx="1812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chemeClr val="bg1"/>
                </a:solidFill>
                <a:latin typeface="KG Be Still And Know" charset="0"/>
              </a:rPr>
              <a:t>Reminders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C6BADD12-EF37-4F01-9233-E8948FA65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5553075"/>
            <a:ext cx="2836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chemeClr val="bg1"/>
                </a:solidFill>
                <a:latin typeface="KG Be Still And Know" charset="0"/>
              </a:rPr>
              <a:t>Our Learning</a:t>
            </a:r>
          </a:p>
        </p:txBody>
      </p:sp>
      <p:sp>
        <p:nvSpPr>
          <p:cNvPr id="21511" name="TextBox 7">
            <a:extLst>
              <a:ext uri="{FF2B5EF4-FFF2-40B4-BE49-F238E27FC236}">
                <a16:creationId xmlns:a16="http://schemas.microsoft.com/office/drawing/2014/main" id="{ACD4F07D-AFD8-4257-AEDB-59861C9EC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95" y="2933680"/>
            <a:ext cx="3930650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sz="1100" dirty="0"/>
              <a:t>RL1: Refer to details and examples in a text when explaining what the text says explicitly and when drawing inferences from the text.</a:t>
            </a:r>
          </a:p>
          <a:p>
            <a:pPr eaLnBrk="1" hangingPunct="1"/>
            <a:r>
              <a:rPr lang="en-US" sz="1100" dirty="0"/>
              <a:t>RL3: Describe in depth a character, setting, or event in a story or drama, drawing on specific details in the text (e.g., a character’s thoughts, words, or actions).</a:t>
            </a:r>
          </a:p>
          <a:p>
            <a:pPr eaLnBrk="1" hangingPunct="1"/>
            <a:r>
              <a:rPr lang="en-US" sz="1100" dirty="0"/>
              <a:t>RL4: Determine the meaning of words and phrases </a:t>
            </a:r>
          </a:p>
          <a:p>
            <a:pPr eaLnBrk="1" hangingPunct="1"/>
            <a:r>
              <a:rPr lang="en-US" altLang="en-US" sz="1100" dirty="0">
                <a:latin typeface="RowdyWriting" charset="0"/>
              </a:rPr>
              <a:t>Writing</a:t>
            </a:r>
          </a:p>
          <a:p>
            <a:pPr eaLnBrk="1" hangingPunct="1"/>
            <a:r>
              <a:rPr lang="en-US" sz="1100" dirty="0"/>
              <a:t>W3: Write narratives to develop real or imagined experiences or events using effective technique, descriptive details, and clear event sequences</a:t>
            </a:r>
            <a:endParaRPr lang="en-US" altLang="en-US" sz="1100" dirty="0">
              <a:latin typeface="RowdyWriting" charset="0"/>
            </a:endParaRPr>
          </a:p>
        </p:txBody>
      </p:sp>
      <p:sp>
        <p:nvSpPr>
          <p:cNvPr id="21512" name="TextBox 8">
            <a:extLst>
              <a:ext uri="{FF2B5EF4-FFF2-40B4-BE49-F238E27FC236}">
                <a16:creationId xmlns:a16="http://schemas.microsoft.com/office/drawing/2014/main" id="{088F4C31-D283-49F5-85D9-336C0C729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3030000"/>
            <a:ext cx="26416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 dirty="0">
                <a:latin typeface="RowdyWriting" charset="0"/>
              </a:rPr>
              <a:t>Homework is now on Canvas. Have your child complete Monday Math and ELA each night for credit.  </a:t>
            </a:r>
          </a:p>
          <a:p>
            <a:pPr algn="ctr" eaLnBrk="1" hangingPunct="1"/>
            <a:endParaRPr lang="en-US" altLang="en-US" sz="1400" b="1" dirty="0">
              <a:latin typeface="RowdyWriting" charset="0"/>
            </a:endParaRPr>
          </a:p>
          <a:p>
            <a:pPr algn="ctr" eaLnBrk="1" hangingPunct="1"/>
            <a:r>
              <a:rPr lang="en-US" altLang="en-US" sz="1400" b="1" dirty="0">
                <a:latin typeface="RowdyWriting" charset="0"/>
              </a:rPr>
              <a:t>Please sign your child’s agenda nightly. This will show your child read for 20 min. </a:t>
            </a:r>
          </a:p>
          <a:p>
            <a:pPr algn="ctr" eaLnBrk="1" hangingPunct="1"/>
            <a:endParaRPr lang="en-US" altLang="en-US" sz="1400" b="1" dirty="0">
              <a:latin typeface="RowdyWriting" charset="0"/>
            </a:endParaRPr>
          </a:p>
          <a:p>
            <a:pPr algn="ctr" eaLnBrk="1" hangingPunct="1"/>
            <a:r>
              <a:rPr lang="en-US" altLang="en-US" sz="1400" b="1" dirty="0">
                <a:latin typeface="RowdyWriting" charset="0"/>
              </a:rPr>
              <a:t>Make sure you have access to Parent Portal. Progress Reports go home on the 28</a:t>
            </a:r>
            <a:r>
              <a:rPr lang="en-US" altLang="en-US" sz="1400" b="1" baseline="30000" dirty="0">
                <a:latin typeface="RowdyWriting" charset="0"/>
              </a:rPr>
              <a:t>th</a:t>
            </a:r>
            <a:r>
              <a:rPr lang="en-US" altLang="en-US" sz="1400" b="1" dirty="0">
                <a:latin typeface="RowdyWriting" charset="0"/>
              </a:rPr>
              <a:t>. You will NOT get a paper copy. </a:t>
            </a:r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algn="ctr" eaLnBrk="1" hangingPunct="1"/>
            <a:endParaRPr lang="en-US" altLang="en-US" sz="1800" dirty="0">
              <a:latin typeface="RowdyWriting" charset="0"/>
            </a:endParaRPr>
          </a:p>
          <a:p>
            <a:pPr algn="ctr" eaLnBrk="1" hangingPunct="1"/>
            <a:endParaRPr lang="en-US" altLang="en-US" sz="1800" dirty="0">
              <a:latin typeface="RowdyWriting" charset="0"/>
            </a:endParaRPr>
          </a:p>
        </p:txBody>
      </p:sp>
      <p:sp>
        <p:nvSpPr>
          <p:cNvPr id="21515" name="TextBox 11">
            <a:extLst>
              <a:ext uri="{FF2B5EF4-FFF2-40B4-BE49-F238E27FC236}">
                <a16:creationId xmlns:a16="http://schemas.microsoft.com/office/drawing/2014/main" id="{C746E9AC-A826-4D3F-A094-66E7A73AE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373688"/>
            <a:ext cx="3930650" cy="227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sz="1400" dirty="0"/>
              <a:t>NBT.2 Read and write multi-digit whole numbers, and expanded form. Compare two multi-digit using &gt;, =, and &lt;. </a:t>
            </a:r>
            <a:r>
              <a:rPr lang="en-US" altLang="en-US" sz="1400" u="sng" dirty="0">
                <a:latin typeface="RowdyWriting" charset="0"/>
              </a:rPr>
              <a:t>TEST THURSDAY</a:t>
            </a:r>
          </a:p>
          <a:p>
            <a:pPr eaLnBrk="1" hangingPunct="1"/>
            <a:endParaRPr lang="en-US" altLang="en-US" sz="1400" dirty="0">
              <a:latin typeface="RowdyWriting" charset="0"/>
            </a:endParaRPr>
          </a:p>
          <a:p>
            <a:pPr eaLnBrk="1" hangingPunct="1"/>
            <a:r>
              <a:rPr lang="en-US" altLang="en-US" sz="1400" dirty="0">
                <a:latin typeface="RowdyWriting" charset="0"/>
              </a:rPr>
              <a:t>Start Friday: NBT1 and 3:</a:t>
            </a:r>
            <a:r>
              <a:rPr lang="en-US" sz="1400" dirty="0"/>
              <a:t>Recognize that in a multi-digit whole number, a digit in any one place represents ten times what it represents in the place to its right. AND Use place value understanding to round multi-digit whole numbers to any place.</a:t>
            </a:r>
            <a:endParaRPr lang="en-US" altLang="en-US" sz="1400" dirty="0">
              <a:latin typeface="RowdyWriting" charset="0"/>
            </a:endParaRPr>
          </a:p>
          <a:p>
            <a:pPr eaLnBrk="1" hangingPunct="1"/>
            <a:endParaRPr lang="en-US" altLang="en-US" sz="1600" dirty="0">
              <a:latin typeface="RowdyWriting" charset="0"/>
            </a:endParaRPr>
          </a:p>
        </p:txBody>
      </p:sp>
      <p:sp>
        <p:nvSpPr>
          <p:cNvPr id="21517" name="Rectangle 4">
            <a:extLst>
              <a:ext uri="{FF2B5EF4-FFF2-40B4-BE49-F238E27FC236}">
                <a16:creationId xmlns:a16="http://schemas.microsoft.com/office/drawing/2014/main" id="{D59E9170-325A-465A-8DDC-EFCCF7992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5003800"/>
            <a:ext cx="2720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dirty="0">
                <a:solidFill>
                  <a:schemeClr val="bg1"/>
                </a:solidFill>
                <a:latin typeface="KG Be Still And Know" charset="0"/>
              </a:rPr>
              <a:t>Math</a:t>
            </a:r>
          </a:p>
        </p:txBody>
      </p:sp>
      <p:sp>
        <p:nvSpPr>
          <p:cNvPr id="21518" name="TextBox 1">
            <a:extLst>
              <a:ext uri="{FF2B5EF4-FFF2-40B4-BE49-F238E27FC236}">
                <a16:creationId xmlns:a16="http://schemas.microsoft.com/office/drawing/2014/main" id="{3265E4B3-B21D-4359-ABAD-BD2DE548A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2196" y="-109157"/>
            <a:ext cx="56927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800">
                <a:latin typeface="THIS FONT IS BOLD Bold" charset="0"/>
              </a:rPr>
              <a:t>Our 4</a:t>
            </a:r>
            <a:r>
              <a:rPr lang="en-US" altLang="en-US" sz="4800" baseline="30000">
                <a:latin typeface="THIS FONT IS BOLD Bold" charset="0"/>
              </a:rPr>
              <a:t>th</a:t>
            </a:r>
            <a:r>
              <a:rPr lang="en-US" altLang="en-US" sz="4800">
                <a:latin typeface="THIS FONT IS BOLD Bold" charset="0"/>
              </a:rPr>
              <a:t> Grade</a:t>
            </a:r>
          </a:p>
          <a:p>
            <a:pPr algn="ctr" eaLnBrk="1" hangingPunct="1"/>
            <a:r>
              <a:rPr lang="en-US" altLang="en-US" sz="4800">
                <a:latin typeface="THIS FONT IS BOLD Bold" charset="0"/>
              </a:rPr>
              <a:t>Classroom News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F5F548DA-EF4A-429D-9D96-94B4912AA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568" y="1784757"/>
            <a:ext cx="7315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Mrs. Carson: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3"/>
              </a:rPr>
              <a:t>lcarson@Paulding.k12.ga.us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         Mrs. Chapman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4"/>
              </a:rPr>
              <a:t>jtallman@Paulding.k12.ga.us</a:t>
            </a:r>
            <a:endParaRPr lang="en-US" altLang="en-US" sz="1400">
              <a:solidFill>
                <a:srgbClr val="000000"/>
              </a:solidFill>
              <a:latin typeface="RowdyWriting" charset="0"/>
            </a:endParaRPr>
          </a:p>
          <a:p>
            <a:pPr algn="ctr" eaLnBrk="1" hangingPunct="1"/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       Mrs. King: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5"/>
              </a:rPr>
              <a:t>stking@Paulding.k12.ga.us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              Mrs. </a:t>
            </a:r>
            <a:r>
              <a:rPr lang="en-US" altLang="en-US" sz="1400" err="1">
                <a:solidFill>
                  <a:srgbClr val="000000"/>
                </a:solidFill>
                <a:latin typeface="RowdyWriting" charset="0"/>
              </a:rPr>
              <a:t>Mittelman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6"/>
              </a:rPr>
              <a:t>bmittelman@paulding.k12.ga.us</a:t>
            </a:r>
            <a:endParaRPr lang="en-US" altLang="en-US" sz="1400">
              <a:solidFill>
                <a:srgbClr val="000000"/>
              </a:solidFill>
              <a:latin typeface="RowdyWriting" charset="0"/>
            </a:endParaRPr>
          </a:p>
          <a:p>
            <a:pPr algn="ctr" eaLnBrk="1" hangingPunct="1"/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Mrs. Walton: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7"/>
              </a:rPr>
              <a:t>rwalton@paulding.k12.ga.us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              Mrs. </a:t>
            </a:r>
            <a:r>
              <a:rPr lang="en-US" altLang="en-US" sz="1400" err="1">
                <a:solidFill>
                  <a:srgbClr val="000000"/>
                </a:solidFill>
                <a:latin typeface="RowdyWriting" charset="0"/>
              </a:rPr>
              <a:t>Yergin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</a:rPr>
              <a:t>: </a:t>
            </a:r>
            <a:r>
              <a:rPr lang="en-US" altLang="en-US" sz="1400">
                <a:solidFill>
                  <a:srgbClr val="000000"/>
                </a:solidFill>
                <a:latin typeface="RowdyWriting" charset="0"/>
                <a:hlinkClick r:id="rId8"/>
              </a:rPr>
              <a:t>ayergin@paulding.k12.ga.us</a:t>
            </a:r>
            <a:endParaRPr lang="en-US" altLang="en-US" sz="1400">
              <a:solidFill>
                <a:srgbClr val="000000"/>
              </a:solidFill>
              <a:latin typeface="RowdyWriting" charset="0"/>
            </a:endParaRPr>
          </a:p>
          <a:p>
            <a:pPr algn="ctr" eaLnBrk="1" hangingPunct="1"/>
            <a:endParaRPr lang="en-US" altLang="en-US" sz="1400">
              <a:solidFill>
                <a:srgbClr val="000000"/>
              </a:solidFill>
              <a:latin typeface="RowdyWriting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038623-4406-4E96-BDF0-6E170B9CBCDD}"/>
              </a:ext>
            </a:extLst>
          </p:cNvPr>
          <p:cNvSpPr txBox="1"/>
          <p:nvPr/>
        </p:nvSpPr>
        <p:spPr>
          <a:xfrm>
            <a:off x="1225264" y="7631928"/>
            <a:ext cx="2891481" cy="369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Specials Rotation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02EE178-384E-436E-891B-D31F82136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76144"/>
              </p:ext>
            </p:extLst>
          </p:nvPr>
        </p:nvGraphicFramePr>
        <p:xfrm>
          <a:off x="186095" y="8046194"/>
          <a:ext cx="4703405" cy="1418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172">
                  <a:extLst>
                    <a:ext uri="{9D8B030D-6E8A-4147-A177-3AD203B41FA5}">
                      <a16:colId xmlns:a16="http://schemas.microsoft.com/office/drawing/2014/main" val="1944791594"/>
                    </a:ext>
                  </a:extLst>
                </a:gridCol>
                <a:gridCol w="589354">
                  <a:extLst>
                    <a:ext uri="{9D8B030D-6E8A-4147-A177-3AD203B41FA5}">
                      <a16:colId xmlns:a16="http://schemas.microsoft.com/office/drawing/2014/main" val="3975862593"/>
                    </a:ext>
                  </a:extLst>
                </a:gridCol>
                <a:gridCol w="658395">
                  <a:extLst>
                    <a:ext uri="{9D8B030D-6E8A-4147-A177-3AD203B41FA5}">
                      <a16:colId xmlns:a16="http://schemas.microsoft.com/office/drawing/2014/main" val="233157162"/>
                    </a:ext>
                  </a:extLst>
                </a:gridCol>
                <a:gridCol w="704573">
                  <a:extLst>
                    <a:ext uri="{9D8B030D-6E8A-4147-A177-3AD203B41FA5}">
                      <a16:colId xmlns:a16="http://schemas.microsoft.com/office/drawing/2014/main" val="1085979301"/>
                    </a:ext>
                  </a:extLst>
                </a:gridCol>
                <a:gridCol w="658395">
                  <a:extLst>
                    <a:ext uri="{9D8B030D-6E8A-4147-A177-3AD203B41FA5}">
                      <a16:colId xmlns:a16="http://schemas.microsoft.com/office/drawing/2014/main" val="539603389"/>
                    </a:ext>
                  </a:extLst>
                </a:gridCol>
                <a:gridCol w="474216">
                  <a:extLst>
                    <a:ext uri="{9D8B030D-6E8A-4147-A177-3AD203B41FA5}">
                      <a16:colId xmlns:a16="http://schemas.microsoft.com/office/drawing/2014/main" val="1716535983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763384367"/>
                    </a:ext>
                  </a:extLst>
                </a:gridCol>
              </a:tblGrid>
              <a:tr h="1933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6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Tues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Wed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Thurs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Fri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315207"/>
                  </a:ext>
                </a:extLst>
              </a:tr>
              <a:tr h="28166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100" b="1" spc="-20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Carson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Music 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062345"/>
                  </a:ext>
                </a:extLst>
              </a:tr>
              <a:tr h="360747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100" b="1" spc="-1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Chapman</a:t>
                      </a:r>
                      <a:endParaRPr sz="1100" dirty="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Media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en-US" sz="1050" dirty="0">
                          <a:latin typeface="Carlito"/>
                          <a:cs typeface="Carlito"/>
                        </a:rPr>
                        <a:t>Art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Music 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Counselor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308814"/>
                  </a:ext>
                </a:extLst>
              </a:tr>
              <a:tr h="28371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100" b="1" spc="-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King</a:t>
                      </a:r>
                      <a:endParaRPr sz="110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Music 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Media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Music 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4317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100" b="1" spc="-35" dirty="0">
                          <a:solidFill>
                            <a:srgbClr val="0C0C0C"/>
                          </a:solidFill>
                          <a:latin typeface="Carlito"/>
                          <a:cs typeface="Carlito"/>
                        </a:rPr>
                        <a:t>Walton</a:t>
                      </a:r>
                      <a:endParaRPr sz="1100" dirty="0">
                        <a:latin typeface="Carlito"/>
                        <a:cs typeface="Carlito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spc="-5" dirty="0">
                          <a:latin typeface="Carlito"/>
                          <a:cs typeface="Carlito"/>
                        </a:rPr>
                        <a:t>Music</a:t>
                      </a:r>
                      <a:r>
                        <a:rPr sz="1000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000" spc="-50" dirty="0">
                          <a:latin typeface="Carlito"/>
                          <a:cs typeface="Carlito"/>
                        </a:rPr>
                        <a:t>j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050" spc="-15" dirty="0">
                          <a:latin typeface="Carlito"/>
                          <a:cs typeface="Carlito"/>
                        </a:rPr>
                        <a:t>Music E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050" spc="-5" dirty="0">
                          <a:latin typeface="Carlito"/>
                          <a:cs typeface="Carlito"/>
                        </a:rPr>
                        <a:t>PE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1000" spc="-5" dirty="0">
                          <a:latin typeface="Carlito"/>
                          <a:cs typeface="Carlito"/>
                        </a:rPr>
                        <a:t>PE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US" sz="900" spc="-5" dirty="0">
                          <a:latin typeface="Carlito"/>
                          <a:cs typeface="Carlito"/>
                        </a:rPr>
                        <a:t>Media</a:t>
                      </a:r>
                      <a:endParaRPr sz="900" dirty="0">
                        <a:latin typeface="Carlito"/>
                        <a:cs typeface="Carlito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en-US" sz="1000" dirty="0">
                          <a:latin typeface="Carlito"/>
                          <a:cs typeface="Carlito"/>
                        </a:rPr>
                        <a:t>Art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8639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0096d18e-d109-4e88-8679-f577df1b4a2f" xsi:nil="true"/>
    <_ip_UnifiedCompliancePolicyUIAction xmlns="http://schemas.microsoft.com/sharepoint/v3" xsi:nil="true"/>
    <LMS_Mappings xmlns="0096d18e-d109-4e88-8679-f577df1b4a2f" xsi:nil="true"/>
    <Owner xmlns="0096d18e-d109-4e88-8679-f577df1b4a2f">
      <UserInfo>
        <DisplayName/>
        <AccountId xsi:nil="true"/>
        <AccountType/>
      </UserInfo>
    </Owner>
    <Distribution_Groups xmlns="0096d18e-d109-4e88-8679-f577df1b4a2f" xsi:nil="true"/>
    <Math_Settings xmlns="0096d18e-d109-4e88-8679-f577df1b4a2f" xsi:nil="true"/>
    <Members xmlns="0096d18e-d109-4e88-8679-f577df1b4a2f">
      <UserInfo>
        <DisplayName/>
        <AccountId xsi:nil="true"/>
        <AccountType/>
      </UserInfo>
    </Members>
    <Has_Leaders_Only_SectionGroup xmlns="0096d18e-d109-4e88-8679-f577df1b4a2f" xsi:nil="true"/>
    <DefaultSectionNames xmlns="0096d18e-d109-4e88-8679-f577df1b4a2f" xsi:nil="true"/>
    <Invited_Teachers xmlns="0096d18e-d109-4e88-8679-f577df1b4a2f" xsi:nil="true"/>
    <Invited_Leaders xmlns="0096d18e-d109-4e88-8679-f577df1b4a2f" xsi:nil="true"/>
    <IsNotebookLocked xmlns="0096d18e-d109-4e88-8679-f577df1b4a2f" xsi:nil="true"/>
    <NotebookType xmlns="0096d18e-d109-4e88-8679-f577df1b4a2f" xsi:nil="true"/>
    <Leaders xmlns="0096d18e-d109-4e88-8679-f577df1b4a2f">
      <UserInfo>
        <DisplayName/>
        <AccountId xsi:nil="true"/>
        <AccountType/>
      </UserInfo>
    </Leaders>
    <TeamsChannelId xmlns="0096d18e-d109-4e88-8679-f577df1b4a2f" xsi:nil="true"/>
    <_ip_UnifiedCompliancePolicyProperties xmlns="http://schemas.microsoft.com/sharepoint/v3" xsi:nil="true"/>
    <FolderType xmlns="0096d18e-d109-4e88-8679-f577df1b4a2f" xsi:nil="true"/>
    <Teachers xmlns="0096d18e-d109-4e88-8679-f577df1b4a2f">
      <UserInfo>
        <DisplayName/>
        <AccountId xsi:nil="true"/>
        <AccountType/>
      </UserInfo>
    </Teachers>
    <Students xmlns="0096d18e-d109-4e88-8679-f577df1b4a2f">
      <UserInfo>
        <DisplayName/>
        <AccountId xsi:nil="true"/>
        <AccountType/>
      </UserInfo>
    </Students>
    <Templates xmlns="0096d18e-d109-4e88-8679-f577df1b4a2f" xsi:nil="true"/>
    <Self_Registration_Enabled xmlns="0096d18e-d109-4e88-8679-f577df1b4a2f" xsi:nil="true"/>
    <Invited_Members xmlns="0096d18e-d109-4e88-8679-f577df1b4a2f" xsi:nil="true"/>
    <Invited_Students xmlns="0096d18e-d109-4e88-8679-f577df1b4a2f" xsi:nil="true"/>
    <CultureName xmlns="0096d18e-d109-4e88-8679-f577df1b4a2f" xsi:nil="true"/>
    <Student_Groups xmlns="0096d18e-d109-4e88-8679-f577df1b4a2f">
      <UserInfo>
        <DisplayName/>
        <AccountId xsi:nil="true"/>
        <AccountType/>
      </UserInfo>
    </Student_Groups>
    <AppVersion xmlns="0096d18e-d109-4e88-8679-f577df1b4a2f" xsi:nil="true"/>
    <Has_Teacher_Only_SectionGroup xmlns="0096d18e-d109-4e88-8679-f577df1b4a2f" xsi:nil="true"/>
    <Member_Groups xmlns="0096d18e-d109-4e88-8679-f577df1b4a2f">
      <UserInfo>
        <DisplayName/>
        <AccountId xsi:nil="true"/>
        <AccountType/>
      </UserInfo>
    </Member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256A9C4838F84FB114915815F89F49" ma:contentTypeVersion="41" ma:contentTypeDescription="Create a new document." ma:contentTypeScope="" ma:versionID="902cc1c523a4863729b164c5bc53c6ea">
  <xsd:schema xmlns:xsd="http://www.w3.org/2001/XMLSchema" xmlns:xs="http://www.w3.org/2001/XMLSchema" xmlns:p="http://schemas.microsoft.com/office/2006/metadata/properties" xmlns:ns1="http://schemas.microsoft.com/sharepoint/v3" xmlns:ns3="0a261724-34ab-4463-9b1c-fc70d08fa9e3" xmlns:ns4="0096d18e-d109-4e88-8679-f577df1b4a2f" targetNamespace="http://schemas.microsoft.com/office/2006/metadata/properties" ma:root="true" ma:fieldsID="6f100c9c40974b98fd3d33d7346c3b1f" ns1:_="" ns3:_="" ns4:_="">
    <xsd:import namespace="http://schemas.microsoft.com/sharepoint/v3"/>
    <xsd:import namespace="0a261724-34ab-4463-9b1c-fc70d08fa9e3"/>
    <xsd:import namespace="0096d18e-d109-4e88-8679-f577df1b4a2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1:_ip_UnifiedCompliancePolicyProperties" minOccurs="0"/>
                <xsd:element ref="ns1:_ip_UnifiedCompliancePolicyUIAction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TeamsChannelId" minOccurs="0"/>
                <xsd:element ref="ns4:Math_Settings" minOccurs="0"/>
                <xsd:element ref="ns4:Leaders" minOccurs="0"/>
                <xsd:element ref="ns4:Members" minOccurs="0"/>
                <xsd:element ref="ns4:Member_Groups" minOccurs="0"/>
                <xsd:element ref="ns4:Distribution_Groups" minOccurs="0"/>
                <xsd:element ref="ns4:LMS_Mappings" minOccurs="0"/>
                <xsd:element ref="ns4:Invited_Leaders" minOccurs="0"/>
                <xsd:element ref="ns4:Invited_Members" minOccurs="0"/>
                <xsd:element ref="ns4:Has_Leaders_Only_SectionGroup" minOccurs="0"/>
                <xsd:element ref="ns4:IsNotebookLocked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61724-34ab-4463-9b1c-fc70d08fa9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96d18e-d109-4e88-8679-f577df1b4a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Leaders" ma:index="3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4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4" nillable="true" ma:displayName="Has Leaders Only SectionGroup" ma:internalName="Has_Leaders_Only_SectionGroup">
      <xsd:simpleType>
        <xsd:restriction base="dms:Boolean"/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MediaServiceAutoKeyPoints" ma:index="4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4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F61540-F6D4-467D-8A9C-CA739CCBE033}">
  <ds:schemaRefs>
    <ds:schemaRef ds:uri="http://purl.org/dc/terms/"/>
    <ds:schemaRef ds:uri="0096d18e-d109-4e88-8679-f577df1b4a2f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infopath/2007/PartnerControls"/>
    <ds:schemaRef ds:uri="0a261724-34ab-4463-9b1c-fc70d08fa9e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323F6BB-19BD-4A35-B0C5-04531E8FD0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406C67-95D5-4A2A-90E7-6C0B80C930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a261724-34ab-4463-9b1c-fc70d08fa9e3"/>
    <ds:schemaRef ds:uri="0096d18e-d109-4e88-8679-f577df1b4a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368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Carlito</vt:lpstr>
      <vt:lpstr>KG Be Still And Know</vt:lpstr>
      <vt:lpstr>RowdyWriting</vt:lpstr>
      <vt:lpstr>THIS FONT IS BOLD Bold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M. Carson</dc:creator>
  <cp:lastModifiedBy>Karen S. King</cp:lastModifiedBy>
  <cp:revision>7</cp:revision>
  <dcterms:created xsi:type="dcterms:W3CDTF">2019-08-02T20:26:24Z</dcterms:created>
  <dcterms:modified xsi:type="dcterms:W3CDTF">2020-08-14T20:30:55Z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0x0101008B256A9C4838F84FB114915815F89F49</vt:lpwstr>
  </property>
</Properties>
</file>